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88" r:id="rId4"/>
    <p:sldId id="289" r:id="rId5"/>
    <p:sldId id="290" r:id="rId6"/>
    <p:sldId id="291" r:id="rId7"/>
    <p:sldId id="292" r:id="rId8"/>
    <p:sldId id="287" r:id="rId9"/>
    <p:sldId id="279" r:id="rId10"/>
    <p:sldId id="280" r:id="rId11"/>
    <p:sldId id="282" r:id="rId12"/>
    <p:sldId id="283" r:id="rId13"/>
    <p:sldId id="284" r:id="rId14"/>
    <p:sldId id="285" r:id="rId15"/>
    <p:sldId id="286" r:id="rId16"/>
    <p:sldId id="27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C32"/>
    <a:srgbClr val="FFD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1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73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52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4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7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15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4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462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0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8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3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3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6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9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2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7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8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4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259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48070"/>
            <a:ext cx="8070574" cy="1630016"/>
          </a:xfrm>
        </p:spPr>
        <p:txBody>
          <a:bodyPr>
            <a:noAutofit/>
          </a:bodyPr>
          <a:lstStyle/>
          <a:p>
            <a:r>
              <a:rPr lang="ar-IQ" sz="54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المحاضرة </a:t>
            </a:r>
            <a:r>
              <a:rPr lang="ar-IQ" sz="54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الرابعة</a:t>
            </a:r>
            <a:r>
              <a:rPr lang="ar-IQ" sz="54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ar-IQ" sz="54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IQ" sz="54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54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اساسيات الحاســــــــــــــــــوب</a:t>
            </a:r>
            <a:endParaRPr lang="en-GB" sz="54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7409" y="5022572"/>
            <a:ext cx="3339547" cy="1550505"/>
          </a:xfrm>
        </p:spPr>
        <p:txBody>
          <a:bodyPr>
            <a:normAutofit fontScale="70000" lnSpcReduction="20000"/>
          </a:bodyPr>
          <a:lstStyle/>
          <a:p>
            <a:endParaRPr lang="en-GB" dirty="0"/>
          </a:p>
          <a:p>
            <a:r>
              <a:rPr lang="ar-IQ" sz="6000" cap="all" dirty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اعداد: الاستاذ غدير رعد</a:t>
            </a:r>
          </a:p>
          <a:p>
            <a:endParaRPr lang="en-GB" sz="6400" cap="all" dirty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29061" y="165651"/>
            <a:ext cx="4366591" cy="170953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جامعة البصرة/كلية التربية للبنات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قسم العلوم التربوية و النفسية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مرحلة </a:t>
            </a:r>
            <a:r>
              <a:rPr lang="en-US" sz="8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اولى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260631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984738"/>
            <a:ext cx="8694845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- وظائف نظام التشغيل:</a:t>
            </a:r>
          </a:p>
          <a:p>
            <a:pPr marL="514350" indent="-514350" algn="r" rtl="1">
              <a:buFont typeface="+mj-lt"/>
              <a:buAutoNum type="arabicPeriod" startAt="6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قراءة التعليمات من ROM</a:t>
            </a:r>
          </a:p>
          <a:p>
            <a:pPr marL="514350" indent="-514350" algn="r" rtl="1">
              <a:buFont typeface="+mj-lt"/>
              <a:buAutoNum type="arabicPeriod" startAt="6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استلام الاوامر</a:t>
            </a:r>
          </a:p>
          <a:p>
            <a:pPr marL="514350" indent="-514350" algn="r" rtl="1">
              <a:buFont typeface="+mj-lt"/>
              <a:buAutoNum type="arabicPeriod" startAt="6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تحميل </a:t>
            </a:r>
            <a:r>
              <a:rPr lang="ar-IQ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البرامجيات</a:t>
            </a:r>
            <a:endParaRPr lang="ar-IQ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 algn="r" rtl="1">
              <a:buFont typeface="+mj-lt"/>
              <a:buAutoNum type="arabicPeriod" startAt="6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العودة الى نظام التشغيل</a:t>
            </a:r>
          </a:p>
          <a:p>
            <a:pPr marL="0" indent="0" algn="r" rtl="1">
              <a:buNone/>
            </a:pPr>
            <a:endParaRPr lang="ar-IQ" sz="3200" b="1" u="sng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69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984738"/>
            <a:ext cx="8694845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امثلة لبعض نظم التشغيل: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نظام (DOS) للحاسوب الشخصي.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نظام ماكنتوش (</a:t>
            </a:r>
            <a:r>
              <a:rPr lang="ar-IQ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Mac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OS).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نظام ويندوز (</a:t>
            </a:r>
            <a:r>
              <a:rPr lang="ar-IQ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Microsoft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Windows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نظام تشغيل ليونكس (</a:t>
            </a:r>
            <a:r>
              <a:rPr lang="ar-IQ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Linux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نظام التشغيل </a:t>
            </a:r>
            <a:r>
              <a:rPr lang="ar-IQ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اندرويد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</a:t>
            </a:r>
            <a:r>
              <a:rPr lang="ar-IQ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Android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OS).</a:t>
            </a:r>
          </a:p>
        </p:txBody>
      </p:sp>
    </p:spTree>
    <p:extLst>
      <p:ext uri="{BB962C8B-B14F-4D97-AF65-F5344CB8AC3E}">
        <p14:creationId xmlns:p14="http://schemas.microsoft.com/office/powerpoint/2010/main" val="3161896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984738"/>
            <a:ext cx="8694845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نظام التشغيل ويندوز7 (7Windows):</a:t>
            </a: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ظهر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بتاريخ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22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اكتوبر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2009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بعد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نظام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ويندوز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فيستا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يعتبر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نقلة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نوعية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منذ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اصدار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نظام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تشغيل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ويندوز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اكس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بي</a:t>
            </a:r>
            <a:endParaRPr lang="en-US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قامت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شركة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مايكوسوفت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بتطوير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النظام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ليضم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العديد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المميزات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القدرات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الجديدة</a:t>
            </a: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64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بت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 32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بت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en-US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endParaRPr lang="en-US" sz="3200" b="1" u="sng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833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615451" y="984738"/>
            <a:ext cx="3316406" cy="137632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متطلبات تنصيب ويندوز7</a:t>
            </a: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111339"/>
              </p:ext>
            </p:extLst>
          </p:nvPr>
        </p:nvGraphicFramePr>
        <p:xfrm>
          <a:off x="1678675" y="2483892"/>
          <a:ext cx="9225886" cy="277049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841425"/>
                <a:gridCol w="3061044"/>
                <a:gridCol w="3323417"/>
              </a:tblGrid>
              <a:tr h="31126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الاصدار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64 بت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32 بت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8182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المعالج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 GHz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 GHz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8182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ذاكرة </a:t>
                      </a:r>
                      <a:r>
                        <a:rPr lang="en-US" sz="1400">
                          <a:effectLst/>
                        </a:rPr>
                        <a:t>RAM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 GB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GB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56367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بطاقة الرسوميات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معالج رسومات دايركت اكس 9 مع نموذج تشغيل </a:t>
                      </a:r>
                      <a:r>
                        <a:rPr lang="en-US" sz="1400">
                          <a:effectLst/>
                        </a:rPr>
                        <a:t>river model 1.0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56831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مساحة على القرص الصلب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 dirty="0">
                          <a:effectLst/>
                        </a:rPr>
                        <a:t>مساحة خالية </a:t>
                      </a:r>
                      <a:r>
                        <a:rPr lang="en-US" sz="1400" dirty="0">
                          <a:effectLst/>
                        </a:rPr>
                        <a:t>20 GB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مساحة خالية </a:t>
                      </a:r>
                      <a:r>
                        <a:rPr lang="en-US" sz="1400">
                          <a:effectLst/>
                        </a:rPr>
                        <a:t>16 GB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8182">
                <a:tc gridSpan="3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مشغل قرص مدمج للتنصيب من </a:t>
                      </a:r>
                      <a:r>
                        <a:rPr lang="en-US" sz="1400" dirty="0">
                          <a:effectLst/>
                        </a:rPr>
                        <a:t>CD\DVD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05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856097" y="1433014"/>
            <a:ext cx="9005174" cy="4926843"/>
          </a:xfrm>
        </p:spPr>
        <p:txBody>
          <a:bodyPr>
            <a:normAutofit fontScale="62500" lnSpcReduction="20000"/>
          </a:bodyPr>
          <a:lstStyle/>
          <a:p>
            <a:pPr marL="0" indent="0" algn="r" rtl="1">
              <a:buNone/>
            </a:pPr>
            <a:r>
              <a:rPr lang="ar-IQ" sz="5200" b="1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المميزات الجديدة في ويندوز 7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نظام ويندوز </a:t>
            </a:r>
            <a:r>
              <a:rPr lang="ar-SA" sz="51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اكثر ترتيبا/تنظيما مع ثلاث طرق تساعد على ذلك </a:t>
            </a:r>
            <a:r>
              <a:rPr lang="en-US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Aero </a:t>
            </a:r>
            <a:r>
              <a:rPr lang="en-US" sz="51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Shake, Aero Peek, </a:t>
            </a:r>
            <a:r>
              <a:rPr lang="en-US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Snap</a:t>
            </a:r>
            <a:endParaRPr lang="en-US" sz="51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ar-SA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خلفيات </a:t>
            </a:r>
            <a:r>
              <a:rPr lang="ar-SA" sz="51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سطح المكتب جديدة و </a:t>
            </a:r>
            <a:r>
              <a:rPr lang="ar-SA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كثيرة</a:t>
            </a:r>
            <a:r>
              <a:rPr lang="ar-IQ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ar-SA" sz="51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ar-SA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اعادة </a:t>
            </a:r>
            <a:r>
              <a:rPr lang="ar-SA" sz="51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تصميم شريط المهام للحصول على المزيد من السهولة في التعامل و بسرع </a:t>
            </a:r>
            <a:r>
              <a:rPr lang="ar-SA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كبيرة</a:t>
            </a:r>
            <a:r>
              <a:rPr lang="en-US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مثلا </a:t>
            </a:r>
            <a:r>
              <a:rPr lang="ar-SA" sz="51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خاصية  قوائم الانتقال السريع </a:t>
            </a:r>
            <a:r>
              <a:rPr lang="en-US" sz="51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Jump </a:t>
            </a:r>
            <a:r>
              <a:rPr lang="en-US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Lists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شكل </a:t>
            </a:r>
            <a:r>
              <a:rPr lang="ar-SA" sz="51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شريط المهام : عند تشغيل برنامج جديد يضاف رمز البرنامج الى شريط </a:t>
            </a:r>
            <a:r>
              <a:rPr lang="ar-SA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التشغيل</a:t>
            </a:r>
            <a:r>
              <a:rPr lang="ar-IQ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51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اضافة الادوات الذكية </a:t>
            </a:r>
            <a:r>
              <a:rPr lang="en-US" sz="51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Gadgets</a:t>
            </a:r>
            <a:r>
              <a:rPr lang="ar-SA" sz="51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برامج صغيرة توفر معلومات سريعة و تتيح امكانية الوصول بسرعة الى الادوات المستخدمة بشكل </a:t>
            </a:r>
            <a:r>
              <a:rPr lang="ar-SA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متكرر</a:t>
            </a:r>
            <a:endParaRPr lang="ar-SA" sz="51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endParaRPr lang="en-US" sz="3200" b="1" u="sng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581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1201003"/>
            <a:ext cx="8694845" cy="4749421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ar-IQ" sz="5100" b="1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المميزات الجديدة في ويندوز </a:t>
            </a:r>
            <a:r>
              <a:rPr lang="ar-IQ" sz="51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7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ميزة البحث</a:t>
            </a:r>
            <a:r>
              <a:rPr lang="en-US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Search </a:t>
            </a:r>
            <a:r>
              <a:rPr lang="ar-SA" sz="51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تتيح البحث ضمن كل شيء في نظام التشغيل.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تكنلوجيا</a:t>
            </a:r>
            <a:r>
              <a:rPr lang="en-US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Windows Touch </a:t>
            </a:r>
            <a:r>
              <a:rPr lang="ar-SA" sz="51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ميزة جديد تساعد على </a:t>
            </a:r>
            <a:r>
              <a:rPr lang="ar-SA" sz="51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على</a:t>
            </a:r>
            <a:r>
              <a:rPr lang="ar-SA" sz="51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التصفح على الانترنت و مشاهدة مجلدات (البومات) الصور باستخدام الاصابع (اللمس).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ميزة </a:t>
            </a:r>
            <a:r>
              <a:rPr lang="en-US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XP Mode </a:t>
            </a:r>
            <a:r>
              <a:rPr lang="ar-SA" sz="51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تعتمد على تقنية التشغيل الافتراضي لتسمح لمستخدمي وندوز7 بتشغيل ويندوز اكس بي بشكل ضمني.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برنامج </a:t>
            </a:r>
            <a:r>
              <a:rPr lang="en-US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Problem </a:t>
            </a:r>
            <a:r>
              <a:rPr lang="en-US" sz="51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Steps </a:t>
            </a:r>
            <a:r>
              <a:rPr lang="en-US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Recorder </a:t>
            </a:r>
            <a:r>
              <a:rPr lang="ar-SA" sz="51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لتسجيل مجموعة حركات الماوس و الويندوز, يفيد في حل مشاكل الحاسوب من خلال ارسال الملف المسجل الى الشخص </a:t>
            </a:r>
            <a:r>
              <a:rPr lang="ar-SA" sz="51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الخبير</a:t>
            </a:r>
            <a:endParaRPr lang="ar-SA" sz="51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30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8274" y="1234440"/>
            <a:ext cx="8534400" cy="361526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3200" cap="all" dirty="0" err="1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نهاية</a:t>
            </a:r>
            <a:r>
              <a:rPr lang="en-US" sz="3200" cap="all" dirty="0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cap="all" dirty="0" err="1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المحاضرة</a:t>
            </a:r>
            <a:r>
              <a:rPr lang="en-US" sz="3200" cap="all" dirty="0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cap="all" dirty="0" err="1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الرابعة</a:t>
            </a:r>
            <a:endParaRPr lang="en-GB" sz="3200" cap="all" dirty="0">
              <a:ln w="3175" cmpd="sng">
                <a:noFill/>
              </a:ln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617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الثاني: مكونات الحاسوب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1429554"/>
            <a:ext cx="8694845" cy="4211589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الكيان البرمجي: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يمثل النصف الثاني من منظومة الحاسوب الالي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مجموعة من البرامج الاساسية</a:t>
            </a:r>
          </a:p>
          <a:p>
            <a:pPr marL="0" indent="0" algn="r" rtl="1">
              <a:buNone/>
            </a:pP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endParaRPr lang="en-GB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166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الثاني: مكونات الحاسوب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1429554"/>
            <a:ext cx="8694845" cy="4211589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1- نظم التشغيل (</a:t>
            </a:r>
            <a:r>
              <a:rPr lang="en-US" sz="3200" b="1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O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perating System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):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اهم جزء من البرمجيات.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وظيفته الاساسية التخاطب بين الحاسوب و ملحقاته من جهة و الانسان (المستخدم) من جهة اخرى.</a:t>
            </a:r>
          </a:p>
          <a:p>
            <a:pPr marL="0" indent="0" algn="r" rtl="1">
              <a:buNone/>
            </a:pP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endParaRPr lang="en-GB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309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الثاني: مكونات الحاسوب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79304" y="1738647"/>
            <a:ext cx="8694845" cy="4211589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مهام نظم التشغيل: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تسجيل الاخطاء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الفحص و التحكم بوصول البيانات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التحكم بأجهزة الادخال و الاخراج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ادارة الذاكرة 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RAM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تبادل البيانات بين القرص الصلب و الذاكرة الرئيسية</a:t>
            </a:r>
          </a:p>
        </p:txBody>
      </p:sp>
    </p:spTree>
    <p:extLst>
      <p:ext uri="{BB962C8B-B14F-4D97-AF65-F5344CB8AC3E}">
        <p14:creationId xmlns:p14="http://schemas.microsoft.com/office/powerpoint/2010/main" val="105543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الثاني: مكونات الحاسوب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1429554"/>
            <a:ext cx="8694845" cy="4211589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2- البرامج التطبيقية (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Application Programs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):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تستخدم لأداء وظيفة ( او مجموعة وظائف) بموضع محدد.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مثل برامج </a:t>
            </a:r>
            <a:r>
              <a:rPr lang="ar-IQ" sz="32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الأوفيس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لتنظيم العمل المكتبي و برنامج </a:t>
            </a:r>
            <a:r>
              <a:rPr lang="ar-IQ" sz="32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الاوتوكاد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للرسم الهندسي و ال </a:t>
            </a:r>
            <a:r>
              <a:rPr lang="en-US" sz="32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GIS</a:t>
            </a:r>
            <a:r>
              <a:rPr lang="ar-IQ" sz="32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لنظم المعلومات الجغرافية</a:t>
            </a:r>
          </a:p>
          <a:p>
            <a:pPr marL="0" indent="0" algn="r" rtl="1">
              <a:buNone/>
            </a:pPr>
            <a:endParaRPr lang="en-GB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3661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الثاني: مكونات الحاسوب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1429554"/>
            <a:ext cx="8694845" cy="4211589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3- لغات البرمجة (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Programing Languages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):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لغات خاصة تستخدم للتخاطب بين المبرمج و الحاسوب.</a:t>
            </a:r>
          </a:p>
          <a:p>
            <a:pPr marL="0" indent="0" algn="r" rtl="1">
              <a:buNone/>
            </a:pPr>
            <a:endParaRPr lang="en-GB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595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الثاني: مكونات الحاسوب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30820" y="1429555"/>
            <a:ext cx="8694845" cy="5628068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تقسم لغات البرمجة الى 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لغات المستوى الادنى:</a:t>
            </a:r>
          </a:p>
          <a:p>
            <a:pPr lvl="1" algn="r" rtl="1">
              <a:buFont typeface="Arial" panose="020B0604020202020204" pitchFamily="34" charset="0"/>
              <a:buChar char="•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بعد مفرداتها عن لغة الانسان (تستخدم النظام الثنائي او لغة الالة 0,1)</a:t>
            </a:r>
          </a:p>
          <a:p>
            <a:pPr lvl="1" algn="r" rtl="1">
              <a:buFont typeface="Arial" panose="020B0604020202020204" pitchFamily="34" charset="0"/>
              <a:buChar char="•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لغات صعبة لا يحسن استخدامها سوى قلة من المبرمجين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لغات المستوى المتوسط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1" algn="r" rtl="1">
              <a:buFont typeface="Arial" panose="020B0604020202020204" pitchFamily="34" charset="0"/>
              <a:buChar char="•"/>
            </a:pPr>
            <a:r>
              <a:rPr lang="ar-IQ" sz="30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بين لغة </a:t>
            </a: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الالة و </a:t>
            </a: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لغات المستوى العالي</a:t>
            </a:r>
          </a:p>
          <a:p>
            <a:pPr lvl="1" algn="r" rtl="1">
              <a:buFont typeface="Arial" panose="020B0604020202020204" pitchFamily="34" charset="0"/>
              <a:buChar char="•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تستخدم لغة تسمى لغة التجميع (</a:t>
            </a:r>
            <a:r>
              <a:rPr lang="en-US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Assembly language</a:t>
            </a: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لغات المستوى العالي:</a:t>
            </a: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971550" lvl="1" indent="-514350" algn="r" rtl="1">
              <a:buFont typeface="+mj-lt"/>
              <a:buAutoNum type="arabicPeriod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مفرداتها شبيه او قريبة الى لغة الانسان</a:t>
            </a:r>
          </a:p>
          <a:p>
            <a:pPr marL="971550" lvl="1" indent="-514350" algn="r" rtl="1">
              <a:buFont typeface="+mj-lt"/>
              <a:buAutoNum type="arabicPeriod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سهولة الكتابة بها و سهولة اكتشاف الاخطاء</a:t>
            </a:r>
          </a:p>
          <a:p>
            <a:pPr marL="971550" lvl="1" indent="-514350" algn="r" rtl="1">
              <a:buFont typeface="+mj-lt"/>
              <a:buAutoNum type="arabicPeriod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امثلة: بيسك, باسكال, </a:t>
            </a:r>
            <a:r>
              <a:rPr lang="en-US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C++</a:t>
            </a:r>
          </a:p>
          <a:p>
            <a:pPr marL="514350" indent="-514350" algn="r" rtl="1">
              <a:buFont typeface="+mj-lt"/>
              <a:buAutoNum type="arabicPeriod"/>
            </a:pP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601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984738"/>
            <a:ext cx="8694845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</a:t>
            </a:r>
            <a:r>
              <a:rPr lang="ar-IQ" sz="3200" b="1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- 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تعريف نظام التشغيل:</a:t>
            </a:r>
            <a:endParaRPr lang="ar-IQ" sz="3200" b="1" u="sng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مجموعة من البرمجيات التي تسيطر و تخاطب المكونات المادية للحاسوب.</a:t>
            </a:r>
            <a:endParaRPr lang="en-GB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179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984738"/>
            <a:ext cx="8694845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- وظائف نظام التشغيل:</a:t>
            </a:r>
            <a:endParaRPr lang="ar-IQ" sz="3200" b="1" u="sng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التعرف على المكونات المادية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التحكم في طريقة عمل كل جزء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ادارة و ترتيب المهام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الربط بين الأجزاء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كفاءة التشغيل</a:t>
            </a:r>
            <a:endParaRPr lang="en-GB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965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1075</TotalTime>
  <Words>601</Words>
  <Application>Microsoft Office PowerPoint</Application>
  <PresentationFormat>مخصص</PresentationFormat>
  <Paragraphs>100</Paragraphs>
  <Slides>16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Slice</vt:lpstr>
      <vt:lpstr>المحاضرة الرابعة  اساسيات الحاســــــــــــــــــوب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99</cp:revision>
  <dcterms:created xsi:type="dcterms:W3CDTF">2017-03-12T18:49:09Z</dcterms:created>
  <dcterms:modified xsi:type="dcterms:W3CDTF">2017-12-13T20:53:18Z</dcterms:modified>
</cp:coreProperties>
</file>